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Lst>
  <p:sldSz cx="6858000" cy="9906000" type="A4"/>
  <p:notesSz cx="6735763" cy="9866313"/>
  <p:defaultTextStyle>
    <a:defPPr>
      <a:defRPr lang="fi-FI"/>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4344" y="102"/>
      </p:cViewPr>
      <p:guideLst>
        <p:guide orient="horz" pos="312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857250" y="1620838"/>
            <a:ext cx="5143500" cy="3449637"/>
          </a:xfrm>
          <a:prstGeom prst="rect">
            <a:avLst/>
          </a:prstGeom>
        </p:spPr>
        <p:txBody>
          <a:bodyPr anchor="b"/>
          <a:lstStyle>
            <a:lvl1pPr algn="ctr">
              <a:defRPr sz="6000"/>
            </a:lvl1pPr>
          </a:lstStyle>
          <a:p>
            <a:r>
              <a:rPr lang="fi-FI"/>
              <a:t>Muokkaa ots. perustyyl. napsautt.</a:t>
            </a:r>
          </a:p>
        </p:txBody>
      </p:sp>
      <p:sp>
        <p:nvSpPr>
          <p:cNvPr id="3" name="Alaotsikko 2"/>
          <p:cNvSpPr>
            <a:spLocks noGrp="1"/>
          </p:cNvSpPr>
          <p:nvPr>
            <p:ph type="subTitle" idx="1"/>
          </p:nvPr>
        </p:nvSpPr>
        <p:spPr>
          <a:xfrm>
            <a:off x="857250" y="5202238"/>
            <a:ext cx="5143500" cy="23923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Tree>
    <p:extLst>
      <p:ext uri="{BB962C8B-B14F-4D97-AF65-F5344CB8AC3E}">
        <p14:creationId xmlns:p14="http://schemas.microsoft.com/office/powerpoint/2010/main" val="4170209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71488" y="527050"/>
            <a:ext cx="5915025" cy="1914525"/>
          </a:xfrm>
          <a:prstGeom prst="rect">
            <a:avLst/>
          </a:prstGeom>
        </p:spPr>
        <p:txBody>
          <a:bodyPr/>
          <a:lstStyle/>
          <a:p>
            <a:r>
              <a:rPr lang="fi-FI"/>
              <a:t>Muokkaa ots. perustyyl. napsautt.</a:t>
            </a:r>
          </a:p>
        </p:txBody>
      </p:sp>
      <p:sp>
        <p:nvSpPr>
          <p:cNvPr id="3" name="Sisällön paikkamerkki 2"/>
          <p:cNvSpPr>
            <a:spLocks noGrp="1"/>
          </p:cNvSpPr>
          <p:nvPr>
            <p:ph idx="1"/>
          </p:nvPr>
        </p:nvSpPr>
        <p:spPr>
          <a:xfrm>
            <a:off x="471488" y="2636838"/>
            <a:ext cx="5915025" cy="6284912"/>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544581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468313" y="2470150"/>
            <a:ext cx="5915025" cy="4119563"/>
          </a:xfrm>
          <a:prstGeom prst="rect">
            <a:avLst/>
          </a:prstGeom>
        </p:spPr>
        <p:txBody>
          <a:bodyPr anchor="b"/>
          <a:lstStyle>
            <a:lvl1pPr>
              <a:defRPr sz="6000"/>
            </a:lvl1pPr>
          </a:lstStyle>
          <a:p>
            <a:r>
              <a:rPr lang="fi-FI"/>
              <a:t>Muokkaa ots. perustyyl. napsautt.</a:t>
            </a:r>
          </a:p>
        </p:txBody>
      </p:sp>
      <p:sp>
        <p:nvSpPr>
          <p:cNvPr id="3" name="Tekstin paikkamerkki 2"/>
          <p:cNvSpPr>
            <a:spLocks noGrp="1"/>
          </p:cNvSpPr>
          <p:nvPr>
            <p:ph type="body" idx="1"/>
          </p:nvPr>
        </p:nvSpPr>
        <p:spPr>
          <a:xfrm>
            <a:off x="468313" y="6629400"/>
            <a:ext cx="5915025" cy="2166938"/>
          </a:xfrm>
          <a:prstGeom prst="rect">
            <a:avLst/>
          </a:prstGeo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i-FI"/>
              <a:t>Muokkaa tekstin perustyylejä napsauttamalla</a:t>
            </a:r>
          </a:p>
        </p:txBody>
      </p:sp>
    </p:spTree>
    <p:extLst>
      <p:ext uri="{BB962C8B-B14F-4D97-AF65-F5344CB8AC3E}">
        <p14:creationId xmlns:p14="http://schemas.microsoft.com/office/powerpoint/2010/main" val="4188561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a:xfrm>
            <a:off x="471488" y="527050"/>
            <a:ext cx="5915025" cy="1914525"/>
          </a:xfrm>
          <a:prstGeom prst="rect">
            <a:avLst/>
          </a:prstGeom>
        </p:spPr>
        <p:txBody>
          <a:bodyPr/>
          <a:lstStyle/>
          <a:p>
            <a:r>
              <a:rPr lang="fi-FI"/>
              <a:t>Muokkaa ots. perustyyl. napsautt.</a:t>
            </a:r>
          </a:p>
        </p:txBody>
      </p:sp>
      <p:sp>
        <p:nvSpPr>
          <p:cNvPr id="3" name="Sisällön paikkamerkki 2"/>
          <p:cNvSpPr>
            <a:spLocks noGrp="1"/>
          </p:cNvSpPr>
          <p:nvPr>
            <p:ph sz="half" idx="1"/>
          </p:nvPr>
        </p:nvSpPr>
        <p:spPr>
          <a:xfrm>
            <a:off x="471488" y="2636838"/>
            <a:ext cx="2881312" cy="6284912"/>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3505200" y="2636838"/>
            <a:ext cx="2881313" cy="6284912"/>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668254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473075" y="527050"/>
            <a:ext cx="5915025" cy="1914525"/>
          </a:xfrm>
          <a:prstGeom prst="rect">
            <a:avLst/>
          </a:prstGeom>
        </p:spPr>
        <p:txBody>
          <a:bodyPr/>
          <a:lstStyle/>
          <a:p>
            <a:r>
              <a:rPr lang="fi-FI"/>
              <a:t>Muokkaa ots. perustyyl. napsautt.</a:t>
            </a:r>
          </a:p>
        </p:txBody>
      </p:sp>
      <p:sp>
        <p:nvSpPr>
          <p:cNvPr id="3" name="Tekstin paikkamerkki 2"/>
          <p:cNvSpPr>
            <a:spLocks noGrp="1"/>
          </p:cNvSpPr>
          <p:nvPr>
            <p:ph type="body" idx="1"/>
          </p:nvPr>
        </p:nvSpPr>
        <p:spPr>
          <a:xfrm>
            <a:off x="473075" y="2428875"/>
            <a:ext cx="2900363" cy="118903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473075" y="3617913"/>
            <a:ext cx="2900363" cy="5322887"/>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3471863" y="2428875"/>
            <a:ext cx="2916237" cy="1189038"/>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3471863" y="3617913"/>
            <a:ext cx="2916237" cy="5322887"/>
          </a:xfrm>
          <a:prstGeom prst="rect">
            <a:avLst/>
          </a:prstGeo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4029829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a:xfrm>
            <a:off x="471488" y="527050"/>
            <a:ext cx="5915025" cy="1914525"/>
          </a:xfrm>
          <a:prstGeom prst="rect">
            <a:avLst/>
          </a:prstGeom>
        </p:spPr>
        <p:txBody>
          <a:bodyPr/>
          <a:lstStyle/>
          <a:p>
            <a:r>
              <a:rPr lang="fi-FI"/>
              <a:t>Muokkaa ots. perustyyl. napsautt.</a:t>
            </a:r>
          </a:p>
        </p:txBody>
      </p:sp>
    </p:spTree>
    <p:extLst>
      <p:ext uri="{BB962C8B-B14F-4D97-AF65-F5344CB8AC3E}">
        <p14:creationId xmlns:p14="http://schemas.microsoft.com/office/powerpoint/2010/main" val="1367659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7555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473075" y="660400"/>
            <a:ext cx="2211388" cy="2311400"/>
          </a:xfrm>
          <a:prstGeom prst="rect">
            <a:avLst/>
          </a:prstGeom>
        </p:spPr>
        <p:txBody>
          <a:bodyPr anchor="b"/>
          <a:lstStyle>
            <a:lvl1pPr>
              <a:defRPr sz="3200"/>
            </a:lvl1pPr>
          </a:lstStyle>
          <a:p>
            <a:r>
              <a:rPr lang="fi-FI"/>
              <a:t>Muokkaa ots. perustyyl. napsautt.</a:t>
            </a:r>
          </a:p>
        </p:txBody>
      </p:sp>
      <p:sp>
        <p:nvSpPr>
          <p:cNvPr id="3" name="Sisällön paikkamerkki 2"/>
          <p:cNvSpPr>
            <a:spLocks noGrp="1"/>
          </p:cNvSpPr>
          <p:nvPr>
            <p:ph idx="1"/>
          </p:nvPr>
        </p:nvSpPr>
        <p:spPr>
          <a:xfrm>
            <a:off x="2916238" y="1425575"/>
            <a:ext cx="3471862" cy="704056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473075" y="2971800"/>
            <a:ext cx="2211388" cy="55054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323946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473075" y="660400"/>
            <a:ext cx="2211388" cy="2311400"/>
          </a:xfrm>
          <a:prstGeom prst="rect">
            <a:avLst/>
          </a:prstGeom>
        </p:spPr>
        <p:txBody>
          <a:bodyPr anchor="b"/>
          <a:lstStyle>
            <a:lvl1pPr>
              <a:defRPr sz="3200"/>
            </a:lvl1pPr>
          </a:lstStyle>
          <a:p>
            <a:r>
              <a:rPr lang="fi-FI"/>
              <a:t>Muokkaa ots. perustyyl. napsautt.</a:t>
            </a:r>
          </a:p>
        </p:txBody>
      </p:sp>
      <p:sp>
        <p:nvSpPr>
          <p:cNvPr id="3" name="Kuvan paikkamerkki 2"/>
          <p:cNvSpPr>
            <a:spLocks noGrp="1"/>
          </p:cNvSpPr>
          <p:nvPr>
            <p:ph type="pic" idx="1"/>
          </p:nvPr>
        </p:nvSpPr>
        <p:spPr>
          <a:xfrm>
            <a:off x="2916238" y="1425575"/>
            <a:ext cx="3471862" cy="704056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a:p>
        </p:txBody>
      </p:sp>
      <p:sp>
        <p:nvSpPr>
          <p:cNvPr id="4" name="Tekstin paikkamerkki 3"/>
          <p:cNvSpPr>
            <a:spLocks noGrp="1"/>
          </p:cNvSpPr>
          <p:nvPr>
            <p:ph type="body" sz="half" idx="2"/>
          </p:nvPr>
        </p:nvSpPr>
        <p:spPr>
          <a:xfrm>
            <a:off x="473075" y="2971800"/>
            <a:ext cx="2211388" cy="550545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1174593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a:xfrm>
            <a:off x="471488" y="527050"/>
            <a:ext cx="5915025" cy="1914525"/>
          </a:xfrm>
          <a:prstGeom prst="rect">
            <a:avLst/>
          </a:prstGeom>
        </p:spPr>
        <p:txBody>
          <a:bodyPr/>
          <a:lstStyle/>
          <a:p>
            <a:r>
              <a:rPr lang="fi-FI"/>
              <a:t>Muokkaa ots. perustyyl. napsautt.</a:t>
            </a:r>
          </a:p>
        </p:txBody>
      </p:sp>
      <p:sp>
        <p:nvSpPr>
          <p:cNvPr id="3" name="Pystysuoran tekstin paikkamerkki 2"/>
          <p:cNvSpPr>
            <a:spLocks noGrp="1"/>
          </p:cNvSpPr>
          <p:nvPr>
            <p:ph type="body" orient="vert" idx="1"/>
          </p:nvPr>
        </p:nvSpPr>
        <p:spPr>
          <a:xfrm>
            <a:off x="471488" y="2636838"/>
            <a:ext cx="5915025" cy="6284912"/>
          </a:xfrm>
          <a:prstGeom prst="rect">
            <a:avLst/>
          </a:prstGeo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746675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4908550" y="527050"/>
            <a:ext cx="1477963" cy="8394700"/>
          </a:xfrm>
          <a:prstGeom prst="rect">
            <a:avLst/>
          </a:prstGeom>
        </p:spPr>
        <p:txBody>
          <a:bodyPr vert="eaVert"/>
          <a:lstStyle/>
          <a:p>
            <a:r>
              <a:rPr lang="fi-FI"/>
              <a:t>Muokkaa ots. perustyyl. napsautt.</a:t>
            </a:r>
          </a:p>
        </p:txBody>
      </p:sp>
      <p:sp>
        <p:nvSpPr>
          <p:cNvPr id="3" name="Pystysuoran tekstin paikkamerkki 2"/>
          <p:cNvSpPr>
            <a:spLocks noGrp="1"/>
          </p:cNvSpPr>
          <p:nvPr>
            <p:ph type="body" orient="vert" idx="1"/>
          </p:nvPr>
        </p:nvSpPr>
        <p:spPr>
          <a:xfrm>
            <a:off x="471488" y="527050"/>
            <a:ext cx="4284662" cy="8394700"/>
          </a:xfrm>
          <a:prstGeom prst="rect">
            <a:avLst/>
          </a:prstGeo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958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2.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1026" name="Object 7">
            <a:extLst>
              <a:ext uri="{FF2B5EF4-FFF2-40B4-BE49-F238E27FC236}">
                <a16:creationId xmlns:a16="http://schemas.microsoft.com/office/drawing/2014/main" id="{00E4E0D9-7084-CFEC-DDCC-0FB40C99822E}"/>
              </a:ext>
            </a:extLst>
          </p:cNvPr>
          <p:cNvGraphicFramePr>
            <a:graphicFrameLocks noChangeAspect="1"/>
          </p:cNvGraphicFramePr>
          <p:nvPr userDrawn="1"/>
        </p:nvGraphicFramePr>
        <p:xfrm>
          <a:off x="333375" y="8983663"/>
          <a:ext cx="6161088" cy="660400"/>
        </p:xfrm>
        <a:graphic>
          <a:graphicData uri="http://schemas.openxmlformats.org/presentationml/2006/ole">
            <mc:AlternateContent xmlns:mc="http://schemas.openxmlformats.org/markup-compatibility/2006">
              <mc:Choice xmlns:v="urn:schemas-microsoft-com:vml" Requires="v">
                <p:oleObj name="CorelDRAW" r:id="rId13" imgW="6161331" imgH="660370" progId="CorelDraw.Graphic.15">
                  <p:embed/>
                </p:oleObj>
              </mc:Choice>
              <mc:Fallback>
                <p:oleObj name="CorelDRAW" r:id="rId13" imgW="6161331" imgH="660370" progId="CorelDraw.Graphic.15">
                  <p:embed/>
                  <p:pic>
                    <p:nvPicPr>
                      <p:cNvPr id="1026" name="Object 7">
                        <a:extLst>
                          <a:ext uri="{FF2B5EF4-FFF2-40B4-BE49-F238E27FC236}">
                            <a16:creationId xmlns:a16="http://schemas.microsoft.com/office/drawing/2014/main" id="{00E4E0D9-7084-CFEC-DDCC-0FB40C99822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3375" y="8983663"/>
                        <a:ext cx="6161088" cy="66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7" name="Object 8">
            <a:extLst>
              <a:ext uri="{FF2B5EF4-FFF2-40B4-BE49-F238E27FC236}">
                <a16:creationId xmlns:a16="http://schemas.microsoft.com/office/drawing/2014/main" id="{5C53FBA5-29E8-A98B-9C4D-BB3BEE13B949}"/>
              </a:ext>
            </a:extLst>
          </p:cNvPr>
          <p:cNvGraphicFramePr>
            <a:graphicFrameLocks noChangeAspect="1"/>
          </p:cNvGraphicFramePr>
          <p:nvPr userDrawn="1"/>
        </p:nvGraphicFramePr>
        <p:xfrm>
          <a:off x="100013" y="128588"/>
          <a:ext cx="6757987" cy="1884362"/>
        </p:xfrm>
        <a:graphic>
          <a:graphicData uri="http://schemas.openxmlformats.org/presentationml/2006/ole">
            <mc:AlternateContent xmlns:mc="http://schemas.openxmlformats.org/markup-compatibility/2006">
              <mc:Choice xmlns:v="urn:schemas-microsoft-com:vml" Requires="v">
                <p:oleObj name="CorelDRAW" r:id="rId15" imgW="6757243" imgH="1885145" progId="CorelDraw.Graphic.15">
                  <p:embed/>
                </p:oleObj>
              </mc:Choice>
              <mc:Fallback>
                <p:oleObj name="CorelDRAW" r:id="rId15" imgW="6757243" imgH="1885145" progId="CorelDraw.Graphic.15">
                  <p:embed/>
                  <p:pic>
                    <p:nvPicPr>
                      <p:cNvPr id="1027" name="Object 8">
                        <a:extLst>
                          <a:ext uri="{FF2B5EF4-FFF2-40B4-BE49-F238E27FC236}">
                            <a16:creationId xmlns:a16="http://schemas.microsoft.com/office/drawing/2014/main" id="{5C53FBA5-29E8-A98B-9C4D-BB3BEE13B949}"/>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00013" y="128588"/>
                        <a:ext cx="6757987" cy="188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7">
            <a:extLst>
              <a:ext uri="{FF2B5EF4-FFF2-40B4-BE49-F238E27FC236}">
                <a16:creationId xmlns:a16="http://schemas.microsoft.com/office/drawing/2014/main" id="{3ED749D7-9501-518D-A7F2-6CC6A9555DE5}"/>
              </a:ext>
            </a:extLst>
          </p:cNvPr>
          <p:cNvSpPr txBox="1">
            <a:spLocks noChangeArrowheads="1"/>
          </p:cNvSpPr>
          <p:nvPr/>
        </p:nvSpPr>
        <p:spPr bwMode="auto">
          <a:xfrm>
            <a:off x="1557338" y="1928813"/>
            <a:ext cx="3743325"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i-FI" altLang="fi-FI" sz="3600" b="1">
                <a:solidFill>
                  <a:srgbClr val="0070C0"/>
                </a:solidFill>
                <a:latin typeface="Corbel" panose="020B0503020204020204" pitchFamily="34" charset="0"/>
              </a:rPr>
              <a:t>CrossCountry</a:t>
            </a:r>
          </a:p>
          <a:p>
            <a:pPr algn="ctr" eaLnBrk="1" hangingPunct="1"/>
            <a:r>
              <a:rPr lang="fi-FI" altLang="fi-FI" sz="2800" b="1">
                <a:latin typeface="Corbel" panose="020B0503020204020204" pitchFamily="34" charset="0"/>
              </a:rPr>
              <a:t>Kilpailumääräys</a:t>
            </a:r>
          </a:p>
        </p:txBody>
      </p:sp>
      <p:sp>
        <p:nvSpPr>
          <p:cNvPr id="2051" name="Text Box 10">
            <a:extLst>
              <a:ext uri="{FF2B5EF4-FFF2-40B4-BE49-F238E27FC236}">
                <a16:creationId xmlns:a16="http://schemas.microsoft.com/office/drawing/2014/main" id="{4B851414-BED5-3A3C-8A1C-6913DFE70AD0}"/>
              </a:ext>
            </a:extLst>
          </p:cNvPr>
          <p:cNvSpPr txBox="1">
            <a:spLocks noChangeArrowheads="1"/>
          </p:cNvSpPr>
          <p:nvPr/>
        </p:nvSpPr>
        <p:spPr bwMode="auto">
          <a:xfrm>
            <a:off x="188913" y="3297238"/>
            <a:ext cx="1395412" cy="39149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90000"/>
              </a:lnSpc>
            </a:pPr>
            <a:r>
              <a:rPr lang="fi-FI" altLang="fi-FI" sz="1200" b="1" dirty="0">
                <a:latin typeface="Corbel" panose="020B0503020204020204" pitchFamily="34" charset="0"/>
              </a:rPr>
              <a:t>Aika:</a:t>
            </a:r>
          </a:p>
          <a:p>
            <a:pPr algn="r" eaLnBrk="1" hangingPunct="1">
              <a:lnSpc>
                <a:spcPct val="90000"/>
              </a:lnSpc>
            </a:pPr>
            <a:r>
              <a:rPr lang="fi-FI" altLang="fi-FI" sz="1200" b="1" dirty="0">
                <a:latin typeface="Corbel" panose="020B0503020204020204" pitchFamily="34" charset="0"/>
              </a:rPr>
              <a:t>  </a:t>
            </a:r>
          </a:p>
          <a:p>
            <a:pPr algn="r" eaLnBrk="1" hangingPunct="1">
              <a:lnSpc>
                <a:spcPct val="90000"/>
              </a:lnSpc>
            </a:pPr>
            <a:r>
              <a:rPr lang="fi-FI" altLang="fi-FI" sz="1200" b="1" dirty="0">
                <a:latin typeface="Corbel" panose="020B0503020204020204" pitchFamily="34" charset="0"/>
              </a:rPr>
              <a:t>Pelimuoto:</a:t>
            </a: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r>
              <a:rPr lang="fi-FI" altLang="fi-FI" sz="1200" b="1" dirty="0">
                <a:latin typeface="Corbel" panose="020B0503020204020204" pitchFamily="34" charset="0"/>
              </a:rPr>
              <a:t>Tiit:</a:t>
            </a: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r>
              <a:rPr lang="fi-FI" altLang="fi-FI" sz="1200" b="1" dirty="0">
                <a:latin typeface="Corbel" panose="020B0503020204020204" pitchFamily="34" charset="0"/>
              </a:rPr>
              <a:t>Kilpailumaksu:</a:t>
            </a: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r>
              <a:rPr lang="fi-FI" altLang="fi-FI" sz="1200" b="1" dirty="0">
                <a:latin typeface="Corbel" panose="020B0503020204020204" pitchFamily="34" charset="0"/>
              </a:rPr>
              <a:t>Palkinnot:</a:t>
            </a: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endParaRPr lang="fi-FI" altLang="fi-FI" sz="1200" b="1" dirty="0">
              <a:latin typeface="Corbel" panose="020B0503020204020204" pitchFamily="34" charset="0"/>
            </a:endParaRPr>
          </a:p>
          <a:p>
            <a:pPr algn="r" eaLnBrk="1" hangingPunct="1">
              <a:lnSpc>
                <a:spcPct val="90000"/>
              </a:lnSpc>
            </a:pPr>
            <a:r>
              <a:rPr lang="fi-FI" altLang="fi-FI" sz="1200" b="1" dirty="0">
                <a:latin typeface="Corbel" panose="020B0503020204020204" pitchFamily="34" charset="0"/>
              </a:rPr>
              <a:t>Muuta</a:t>
            </a:r>
            <a:r>
              <a:rPr lang="fi-FI" altLang="fi-FI" sz="1200" dirty="0">
                <a:latin typeface="Corbel" panose="020B0503020204020204" pitchFamily="34" charset="0"/>
              </a:rPr>
              <a:t>:</a:t>
            </a:r>
          </a:p>
          <a:p>
            <a:pPr algn="r" eaLnBrk="1" hangingPunct="1">
              <a:lnSpc>
                <a:spcPct val="90000"/>
              </a:lnSpc>
            </a:pPr>
            <a:endParaRPr lang="fi-FI" altLang="fi-FI" sz="1200" dirty="0">
              <a:latin typeface="Corbel" panose="020B0503020204020204" pitchFamily="34" charset="0"/>
            </a:endParaRPr>
          </a:p>
          <a:p>
            <a:pPr algn="r" eaLnBrk="1" hangingPunct="1">
              <a:lnSpc>
                <a:spcPct val="90000"/>
              </a:lnSpc>
            </a:pPr>
            <a:endParaRPr lang="fi-FI" altLang="fi-FI" sz="1200" dirty="0">
              <a:latin typeface="Corbel" panose="020B0503020204020204" pitchFamily="34" charset="0"/>
            </a:endParaRPr>
          </a:p>
          <a:p>
            <a:pPr algn="r" eaLnBrk="1" hangingPunct="1">
              <a:lnSpc>
                <a:spcPct val="90000"/>
              </a:lnSpc>
            </a:pPr>
            <a:endParaRPr lang="fi-FI" altLang="fi-FI" sz="1200" dirty="0">
              <a:latin typeface="Corbel" panose="020B0503020204020204" pitchFamily="34" charset="0"/>
            </a:endParaRPr>
          </a:p>
          <a:p>
            <a:pPr algn="r" eaLnBrk="1" hangingPunct="1">
              <a:lnSpc>
                <a:spcPct val="90000"/>
              </a:lnSpc>
            </a:pPr>
            <a:endParaRPr lang="fi-FI" altLang="fi-FI" sz="1200" dirty="0">
              <a:latin typeface="Corbel" panose="020B0503020204020204" pitchFamily="34" charset="0"/>
            </a:endParaRPr>
          </a:p>
          <a:p>
            <a:pPr algn="r" eaLnBrk="1" hangingPunct="1">
              <a:lnSpc>
                <a:spcPct val="90000"/>
              </a:lnSpc>
            </a:pPr>
            <a:endParaRPr lang="fi-FI" altLang="fi-FI" sz="1200" dirty="0">
              <a:latin typeface="Corbel" panose="020B0503020204020204" pitchFamily="34" charset="0"/>
            </a:endParaRPr>
          </a:p>
          <a:p>
            <a:pPr algn="r" eaLnBrk="1" hangingPunct="1">
              <a:lnSpc>
                <a:spcPct val="90000"/>
              </a:lnSpc>
            </a:pPr>
            <a:endParaRPr lang="fi-FI" altLang="fi-FI" sz="1200" dirty="0">
              <a:latin typeface="Corbel" panose="020B0503020204020204" pitchFamily="34" charset="0"/>
            </a:endParaRPr>
          </a:p>
        </p:txBody>
      </p:sp>
      <p:sp>
        <p:nvSpPr>
          <p:cNvPr id="2052" name="Text Box 11">
            <a:extLst>
              <a:ext uri="{FF2B5EF4-FFF2-40B4-BE49-F238E27FC236}">
                <a16:creationId xmlns:a16="http://schemas.microsoft.com/office/drawing/2014/main" id="{1B2FDCAC-CC4B-00BE-6D48-B4A1AAF7766B}"/>
              </a:ext>
            </a:extLst>
          </p:cNvPr>
          <p:cNvSpPr txBox="1">
            <a:spLocks noChangeArrowheads="1"/>
          </p:cNvSpPr>
          <p:nvPr/>
        </p:nvSpPr>
        <p:spPr bwMode="auto">
          <a:xfrm>
            <a:off x="1628775" y="3297238"/>
            <a:ext cx="5040312" cy="5576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r>
              <a:rPr lang="fi-FI" altLang="fi-FI" sz="1200" dirty="0">
                <a:latin typeface="Corbel" panose="020B0503020204020204" pitchFamily="34" charset="0"/>
              </a:rPr>
              <a:t>Lauantaina 17.10.2026 klo 10.00 yhteislähtö</a:t>
            </a:r>
          </a:p>
          <a:p>
            <a:pPr eaLnBrk="1" hangingPunct="1">
              <a:lnSpc>
                <a:spcPct val="90000"/>
              </a:lnSpc>
            </a:pPr>
            <a:endParaRPr lang="fi-FI" altLang="fi-FI" sz="1200" dirty="0">
              <a:latin typeface="Corbel" panose="020B0503020204020204" pitchFamily="34" charset="0"/>
            </a:endParaRPr>
          </a:p>
          <a:p>
            <a:pPr eaLnBrk="1" hangingPunct="1">
              <a:lnSpc>
                <a:spcPct val="90000"/>
              </a:lnSpc>
            </a:pPr>
            <a:r>
              <a:rPr lang="fi-FI" altLang="fi-FI" sz="1200" dirty="0">
                <a:latin typeface="Corbel" panose="020B0503020204020204" pitchFamily="34" charset="0"/>
              </a:rPr>
              <a:t>2 h </a:t>
            </a:r>
            <a:r>
              <a:rPr lang="fi-FI" altLang="fi-FI" sz="1200" dirty="0" err="1">
                <a:latin typeface="Corbel" panose="020B0503020204020204" pitchFamily="34" charset="0"/>
              </a:rPr>
              <a:t>scramble</a:t>
            </a:r>
            <a:r>
              <a:rPr lang="fi-FI" altLang="fi-FI" sz="1200" dirty="0">
                <a:latin typeface="Corbel" panose="020B0503020204020204" pitchFamily="34" charset="0"/>
              </a:rPr>
              <a:t>, 15r lp </a:t>
            </a:r>
            <a:r>
              <a:rPr lang="fi-FI" altLang="fi-FI" sz="1200" dirty="0" err="1">
                <a:latin typeface="Corbel" panose="020B0503020204020204" pitchFamily="34" charset="0"/>
              </a:rPr>
              <a:t>hcp</a:t>
            </a:r>
            <a:r>
              <a:rPr lang="fi-FI" altLang="fi-FI" sz="1200" dirty="0">
                <a:latin typeface="Corbel" panose="020B0503020204020204" pitchFamily="34" charset="0"/>
              </a:rPr>
              <a:t>, erikoisrata</a:t>
            </a:r>
          </a:p>
          <a:p>
            <a:pPr eaLnBrk="1" hangingPunct="1">
              <a:lnSpc>
                <a:spcPct val="90000"/>
              </a:lnSpc>
            </a:pPr>
            <a:r>
              <a:rPr lang="fi-FI" altLang="fi-FI" sz="1200" dirty="0">
                <a:latin typeface="Corbel" panose="020B0503020204020204" pitchFamily="34" charset="0"/>
              </a:rPr>
              <a:t>Joukkue saa tasoitusta yhteenlasketuista </a:t>
            </a:r>
            <a:r>
              <a:rPr lang="fi-FI" altLang="fi-FI" sz="1200" dirty="0" err="1">
                <a:latin typeface="Corbel" panose="020B0503020204020204" pitchFamily="34" charset="0"/>
              </a:rPr>
              <a:t>slopeista</a:t>
            </a:r>
            <a:r>
              <a:rPr lang="fi-FI" altLang="fi-FI" sz="1200" dirty="0">
                <a:latin typeface="Corbel" panose="020B0503020204020204" pitchFamily="34" charset="0"/>
              </a:rPr>
              <a:t> 25 %</a:t>
            </a:r>
            <a:br>
              <a:rPr lang="fi-FI" altLang="fi-FI" sz="1200" dirty="0">
                <a:latin typeface="Corbel" panose="020B0503020204020204" pitchFamily="34" charset="0"/>
              </a:rPr>
            </a:br>
            <a:r>
              <a:rPr lang="fi-FI" altLang="fi-FI" sz="1200" b="1" dirty="0">
                <a:latin typeface="Corbel" panose="020B0503020204020204" pitchFamily="34" charset="0"/>
              </a:rPr>
              <a:t>Miesten </a:t>
            </a:r>
            <a:r>
              <a:rPr lang="fi-FI" altLang="fi-FI" sz="1200" b="1" dirty="0" err="1">
                <a:latin typeface="Corbel" panose="020B0503020204020204" pitchFamily="34" charset="0"/>
              </a:rPr>
              <a:t>slope</a:t>
            </a:r>
            <a:r>
              <a:rPr lang="fi-FI" altLang="fi-FI" sz="1200" b="1" dirty="0">
                <a:latin typeface="Corbel" panose="020B0503020204020204" pitchFamily="34" charset="0"/>
              </a:rPr>
              <a:t> katsotaan meidän 56 tiin taulukosta ja naisten </a:t>
            </a:r>
            <a:r>
              <a:rPr lang="fi-FI" altLang="fi-FI" sz="1200" b="1" dirty="0" err="1">
                <a:latin typeface="Corbel" panose="020B0503020204020204" pitchFamily="34" charset="0"/>
              </a:rPr>
              <a:t>slope</a:t>
            </a:r>
            <a:r>
              <a:rPr lang="fi-FI" altLang="fi-FI" sz="1200" b="1" dirty="0">
                <a:latin typeface="Corbel" panose="020B0503020204020204" pitchFamily="34" charset="0"/>
              </a:rPr>
              <a:t> 52 tiin taulukosta.</a:t>
            </a:r>
          </a:p>
          <a:p>
            <a:pPr eaLnBrk="1" hangingPunct="1">
              <a:lnSpc>
                <a:spcPct val="90000"/>
              </a:lnSpc>
            </a:pPr>
            <a:endParaRPr lang="fi-FI" altLang="fi-FI" sz="1200" dirty="0">
              <a:latin typeface="Corbel" panose="020B0503020204020204" pitchFamily="34" charset="0"/>
            </a:endParaRPr>
          </a:p>
          <a:p>
            <a:pPr eaLnBrk="1" hangingPunct="1">
              <a:lnSpc>
                <a:spcPct val="90000"/>
              </a:lnSpc>
            </a:pPr>
            <a:r>
              <a:rPr lang="fi-FI" altLang="fi-FI" sz="1200" dirty="0">
                <a:latin typeface="Corbel" panose="020B0503020204020204" pitchFamily="34" charset="0"/>
              </a:rPr>
              <a:t>Katso erillinen kartta / kilpailuohje                </a:t>
            </a:r>
          </a:p>
          <a:p>
            <a:pPr eaLnBrk="1" hangingPunct="1">
              <a:lnSpc>
                <a:spcPct val="90000"/>
              </a:lnSpc>
            </a:pPr>
            <a:endParaRPr lang="fi-FI" altLang="fi-FI" sz="1200" dirty="0">
              <a:latin typeface="Corbel" panose="020B0503020204020204" pitchFamily="34" charset="0"/>
            </a:endParaRPr>
          </a:p>
          <a:p>
            <a:pPr eaLnBrk="1" hangingPunct="1">
              <a:lnSpc>
                <a:spcPct val="90000"/>
              </a:lnSpc>
            </a:pPr>
            <a:r>
              <a:rPr lang="fi-FI" altLang="fi-FI" sz="1200" dirty="0">
                <a:latin typeface="Corbel" panose="020B0503020204020204" pitchFamily="34" charset="0"/>
              </a:rPr>
              <a:t>Kilpailukutsun mukaisesti</a:t>
            </a:r>
          </a:p>
          <a:p>
            <a:pPr eaLnBrk="1" hangingPunct="1">
              <a:lnSpc>
                <a:spcPct val="90000"/>
              </a:lnSpc>
            </a:pPr>
            <a:endParaRPr lang="fi-FI" altLang="fi-FI" sz="1200" dirty="0">
              <a:latin typeface="Corbel" panose="020B0503020204020204" pitchFamily="34" charset="0"/>
            </a:endParaRPr>
          </a:p>
          <a:p>
            <a:pPr eaLnBrk="1" hangingPunct="1">
              <a:lnSpc>
                <a:spcPct val="90000"/>
              </a:lnSpc>
            </a:pPr>
            <a:r>
              <a:rPr lang="fi-FI" altLang="fi-FI" sz="1200" dirty="0">
                <a:latin typeface="Corbel" panose="020B0503020204020204" pitchFamily="34" charset="0"/>
              </a:rPr>
              <a:t>Palkitaan 3 parasta </a:t>
            </a:r>
            <a:r>
              <a:rPr lang="fi-FI" altLang="fi-FI" sz="1200" dirty="0" err="1">
                <a:latin typeface="Corbel" panose="020B0503020204020204" pitchFamily="34" charset="0"/>
              </a:rPr>
              <a:t>hcp</a:t>
            </a:r>
            <a:r>
              <a:rPr lang="fi-FI" altLang="fi-FI" sz="1200" dirty="0">
                <a:latin typeface="Corbel" panose="020B0503020204020204" pitchFamily="34" charset="0"/>
              </a:rPr>
              <a:t> tulosta ja 3 parasta </a:t>
            </a:r>
            <a:r>
              <a:rPr lang="fi-FI" altLang="fi-FI" sz="1200" dirty="0" err="1">
                <a:latin typeface="Corbel" panose="020B0503020204020204" pitchFamily="34" charset="0"/>
              </a:rPr>
              <a:t>scr</a:t>
            </a:r>
            <a:r>
              <a:rPr lang="fi-FI" altLang="fi-FI" sz="1200" dirty="0">
                <a:latin typeface="Corbel" panose="020B0503020204020204" pitchFamily="34" charset="0"/>
              </a:rPr>
              <a:t> tulosta kinkku palkinnoilla Kinkut jaetaan jouluviikolla klubilla. </a:t>
            </a:r>
          </a:p>
          <a:p>
            <a:pPr eaLnBrk="1" hangingPunct="1">
              <a:lnSpc>
                <a:spcPct val="90000"/>
              </a:lnSpc>
            </a:pPr>
            <a:r>
              <a:rPr lang="fi-FI" altLang="fi-FI" sz="1200" dirty="0">
                <a:latin typeface="Corbel" panose="020B0503020204020204" pitchFamily="34" charset="0"/>
              </a:rPr>
              <a:t>Lähinnä lippua väylällä 10.</a:t>
            </a:r>
          </a:p>
          <a:p>
            <a:pPr eaLnBrk="1" hangingPunct="1">
              <a:lnSpc>
                <a:spcPct val="90000"/>
              </a:lnSpc>
            </a:pPr>
            <a:r>
              <a:rPr lang="fi-FI" altLang="fi-FI" sz="1200" dirty="0">
                <a:latin typeface="Corbel" panose="020B0503020204020204" pitchFamily="34" charset="0"/>
              </a:rPr>
              <a:t>Arvonta palkintojen jaossa olijoiden kesken.</a:t>
            </a:r>
          </a:p>
          <a:p>
            <a:pPr eaLnBrk="1" hangingPunct="1">
              <a:lnSpc>
                <a:spcPct val="90000"/>
              </a:lnSpc>
            </a:pPr>
            <a:endParaRPr lang="fi-FI" altLang="fi-FI" sz="1200" dirty="0">
              <a:latin typeface="Corbel" panose="020B0503020204020204" pitchFamily="34" charset="0"/>
            </a:endParaRPr>
          </a:p>
          <a:p>
            <a:pPr eaLnBrk="1" hangingPunct="1">
              <a:lnSpc>
                <a:spcPct val="90000"/>
              </a:lnSpc>
            </a:pPr>
            <a:r>
              <a:rPr lang="fi-FI" altLang="fi-FI" sz="1200" b="1" u="sng" dirty="0">
                <a:ea typeface="Calibri" panose="020F0502020204030204" pitchFamily="34" charset="0"/>
                <a:cs typeface="Times New Roman" panose="02020603050405020304" pitchFamily="18" charset="0"/>
              </a:rPr>
              <a:t>Kaikkien etäisyyttä mittaavien laitteiden, ohjelmien ja </a:t>
            </a:r>
            <a:r>
              <a:rPr lang="fi-FI" altLang="fi-FI" sz="1200" b="1" u="sng" dirty="0" err="1">
                <a:ea typeface="Calibri" panose="020F0502020204030204" pitchFamily="34" charset="0"/>
                <a:cs typeface="Times New Roman" panose="02020603050405020304" pitchFamily="18" charset="0"/>
              </a:rPr>
              <a:t>aplikaatioden</a:t>
            </a:r>
            <a:r>
              <a:rPr lang="fi-FI" altLang="fi-FI" sz="1200" b="1" u="sng" dirty="0">
                <a:ea typeface="Calibri" panose="020F0502020204030204" pitchFamily="34" charset="0"/>
                <a:cs typeface="Times New Roman" panose="02020603050405020304" pitchFamily="18" charset="0"/>
              </a:rPr>
              <a:t> käyttö on kiellettyä!</a:t>
            </a:r>
          </a:p>
          <a:p>
            <a:pPr eaLnBrk="1" hangingPunct="1">
              <a:lnSpc>
                <a:spcPct val="90000"/>
              </a:lnSpc>
            </a:pPr>
            <a:endParaRPr lang="fi-FI" altLang="fi-FI" sz="1200" b="1" u="sng" dirty="0">
              <a:ea typeface="Calibri" panose="020F0502020204030204" pitchFamily="34" charset="0"/>
              <a:cs typeface="Times New Roman" panose="02020603050405020304" pitchFamily="18" charset="0"/>
            </a:endParaRPr>
          </a:p>
          <a:p>
            <a:pPr eaLnBrk="1" hangingPunct="1">
              <a:lnSpc>
                <a:spcPct val="90000"/>
              </a:lnSpc>
            </a:pPr>
            <a:r>
              <a:rPr lang="fi-FI" altLang="fi-FI" sz="1200" b="1" dirty="0">
                <a:latin typeface="Corbel" panose="020B0503020204020204" pitchFamily="34" charset="0"/>
              </a:rPr>
              <a:t>Kentällä olevat </a:t>
            </a:r>
            <a:r>
              <a:rPr lang="fi-FI" altLang="fi-FI" sz="1200" b="1" dirty="0" err="1">
                <a:latin typeface="Corbel" panose="020B0503020204020204" pitchFamily="34" charset="0"/>
              </a:rPr>
              <a:t>Dropzone</a:t>
            </a:r>
            <a:r>
              <a:rPr lang="fi-FI" altLang="fi-FI" sz="1200" b="1" dirty="0">
                <a:latin typeface="Corbel" panose="020B0503020204020204" pitchFamily="34" charset="0"/>
              </a:rPr>
              <a:t> alueet eivät ole käytössä eikä harjoitusalueen OUT rajat ole voimassa.</a:t>
            </a:r>
          </a:p>
          <a:p>
            <a:pPr eaLnBrk="1" hangingPunct="1">
              <a:lnSpc>
                <a:spcPct val="90000"/>
              </a:lnSpc>
            </a:pPr>
            <a:endParaRPr lang="fi-FI" altLang="fi-FI" sz="1200" b="1" u="sng" dirty="0">
              <a:ea typeface="Calibri" panose="020F0502020204030204" pitchFamily="34" charset="0"/>
              <a:cs typeface="Times New Roman" panose="02020603050405020304" pitchFamily="18" charset="0"/>
            </a:endParaRPr>
          </a:p>
          <a:p>
            <a:pPr eaLnBrk="1" hangingPunct="1">
              <a:lnSpc>
                <a:spcPct val="90000"/>
              </a:lnSpc>
            </a:pPr>
            <a:r>
              <a:rPr lang="fi-FI" altLang="fi-FI" sz="1200" b="1" dirty="0">
                <a:latin typeface="Corbel" panose="020B0503020204020204" pitchFamily="34" charset="0"/>
              </a:rPr>
              <a:t>Siirtosääntö, mailan mitta, on voimassa koko kentän alueella, pois lukien estealueet ja viheriöt</a:t>
            </a:r>
            <a:r>
              <a:rPr lang="fi-FI" altLang="fi-FI" sz="1200" dirty="0">
                <a:latin typeface="Corbel" panose="020B0503020204020204" pitchFamily="34" charset="0"/>
              </a:rPr>
              <a:t>. Lisää määräyksiä erillisessä kilpailuohjeessa.</a:t>
            </a:r>
          </a:p>
          <a:p>
            <a:pPr eaLnBrk="1" hangingPunct="1">
              <a:lnSpc>
                <a:spcPct val="90000"/>
              </a:lnSpc>
            </a:pPr>
            <a:endParaRPr lang="fi-FI" altLang="fi-FI" sz="1200" dirty="0">
              <a:latin typeface="Corbel" panose="020B0503020204020204" pitchFamily="34" charset="0"/>
            </a:endParaRPr>
          </a:p>
          <a:p>
            <a:pPr eaLnBrk="1" hangingPunct="1">
              <a:lnSpc>
                <a:spcPct val="90000"/>
              </a:lnSpc>
            </a:pPr>
            <a:r>
              <a:rPr lang="fi-FI" altLang="fi-FI" sz="1200" dirty="0">
                <a:latin typeface="Corbel" panose="020B0503020204020204" pitchFamily="34" charset="0"/>
              </a:rPr>
              <a:t>Kilpailu pelataan </a:t>
            </a:r>
            <a:r>
              <a:rPr lang="fi-FI" altLang="fi-FI" sz="1200" dirty="0" err="1">
                <a:latin typeface="Corbel" panose="020B0503020204020204" pitchFamily="34" charset="0"/>
              </a:rPr>
              <a:t>GolfBoxissa</a:t>
            </a:r>
            <a:r>
              <a:rPr lang="fi-FI" altLang="fi-FI" sz="1200" dirty="0">
                <a:latin typeface="Corbel" panose="020B0503020204020204" pitchFamily="34" charset="0"/>
              </a:rPr>
              <a:t>, johon on tehty tätä kisaa varten ihan oma uusi kenttä! Kenttä sisältää 18 väylää ja kun joukkue on pelannut väylän 15, tulee jokaisen syöttää väylille 16-18 </a:t>
            </a:r>
            <a:r>
              <a:rPr lang="fi-FI" altLang="fi-FI" sz="1200" dirty="0" err="1">
                <a:latin typeface="Corbel" panose="020B0503020204020204" pitchFamily="34" charset="0"/>
              </a:rPr>
              <a:t>tuolokseksi</a:t>
            </a:r>
            <a:r>
              <a:rPr lang="fi-FI" altLang="fi-FI" sz="1200" dirty="0">
                <a:latin typeface="Corbel" panose="020B0503020204020204" pitchFamily="34" charset="0"/>
              </a:rPr>
              <a:t> 3. Näin saadaan tulokset oikein.</a:t>
            </a:r>
          </a:p>
          <a:p>
            <a:pPr eaLnBrk="1" hangingPunct="1">
              <a:lnSpc>
                <a:spcPct val="90000"/>
              </a:lnSpc>
            </a:pPr>
            <a:endParaRPr lang="fi-FI" altLang="fi-FI" sz="1200" dirty="0">
              <a:latin typeface="Corbel" panose="020B0503020204020204" pitchFamily="34" charset="0"/>
            </a:endParaRPr>
          </a:p>
          <a:p>
            <a:pPr eaLnBrk="1" hangingPunct="1">
              <a:lnSpc>
                <a:spcPct val="90000"/>
              </a:lnSpc>
            </a:pPr>
            <a:r>
              <a:rPr lang="fi-FI" altLang="fi-FI" sz="1200" b="1" u="sng" dirty="0">
                <a:latin typeface="Corbel" panose="020B0503020204020204" pitchFamily="34" charset="0"/>
              </a:rPr>
              <a:t>Kisan aikana Golfboxissa näkyvä LP HCP </a:t>
            </a:r>
            <a:r>
              <a:rPr lang="fi-FI" altLang="fi-FI" sz="1200" b="1" u="sng" dirty="0" err="1">
                <a:latin typeface="Corbel" panose="020B0503020204020204" pitchFamily="34" charset="0"/>
              </a:rPr>
              <a:t>Leaderboard</a:t>
            </a:r>
            <a:r>
              <a:rPr lang="fi-FI" altLang="fi-FI" sz="1200" b="1" u="sng" dirty="0">
                <a:latin typeface="Corbel" panose="020B0503020204020204" pitchFamily="34" charset="0"/>
              </a:rPr>
              <a:t> on myös tällöin oikein! </a:t>
            </a:r>
          </a:p>
          <a:p>
            <a:pPr eaLnBrk="1" hangingPunct="1">
              <a:lnSpc>
                <a:spcPct val="90000"/>
              </a:lnSpc>
            </a:pPr>
            <a:endParaRPr lang="fi-FI" altLang="fi-FI" sz="1200" b="1" u="sng" dirty="0">
              <a:latin typeface="Corbel" panose="020B0503020204020204" pitchFamily="34" charset="0"/>
            </a:endParaRPr>
          </a:p>
          <a:p>
            <a:pPr eaLnBrk="1" hangingPunct="1">
              <a:lnSpc>
                <a:spcPct val="90000"/>
              </a:lnSpc>
            </a:pPr>
            <a:r>
              <a:rPr lang="fi-FI" altLang="fi-FI" sz="1200" b="1" u="sng" dirty="0">
                <a:latin typeface="Corbel" panose="020B0503020204020204" pitchFamily="34" charset="0"/>
              </a:rPr>
              <a:t>Joukkue voi pitää 8 min tauon väylän 14 jälkeen.</a:t>
            </a:r>
          </a:p>
        </p:txBody>
      </p:sp>
      <p:sp>
        <p:nvSpPr>
          <p:cNvPr id="2053" name="Text Box 12">
            <a:extLst>
              <a:ext uri="{FF2B5EF4-FFF2-40B4-BE49-F238E27FC236}">
                <a16:creationId xmlns:a16="http://schemas.microsoft.com/office/drawing/2014/main" id="{870F57CA-5357-264C-5DA2-E382CA423C35}"/>
              </a:ext>
            </a:extLst>
          </p:cNvPr>
          <p:cNvSpPr txBox="1">
            <a:spLocks noChangeArrowheads="1"/>
          </p:cNvSpPr>
          <p:nvPr/>
        </p:nvSpPr>
        <p:spPr bwMode="auto">
          <a:xfrm>
            <a:off x="1341438" y="9056688"/>
            <a:ext cx="2295525"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i-FI" altLang="fi-FI" b="1">
                <a:latin typeface="Corbel" panose="020B0503020204020204" pitchFamily="34" charset="0"/>
              </a:rPr>
              <a:t>Tervetuloa</a:t>
            </a:r>
          </a:p>
          <a:p>
            <a:pPr eaLnBrk="1" hangingPunct="1"/>
            <a:r>
              <a:rPr lang="fi-FI" altLang="fi-FI" sz="1200">
                <a:latin typeface="Corbel" panose="020B0503020204020204" pitchFamily="34" charset="0"/>
              </a:rPr>
              <a:t>Kymen Golf ry, kilpailutoimikunta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Suorakulmio 1">
            <a:extLst>
              <a:ext uri="{FF2B5EF4-FFF2-40B4-BE49-F238E27FC236}">
                <a16:creationId xmlns:a16="http://schemas.microsoft.com/office/drawing/2014/main" id="{1C396ADB-8FC6-5BB7-C125-467E80F27079}"/>
              </a:ext>
            </a:extLst>
          </p:cNvPr>
          <p:cNvSpPr>
            <a:spLocks noChangeArrowheads="1"/>
          </p:cNvSpPr>
          <p:nvPr/>
        </p:nvSpPr>
        <p:spPr bwMode="auto">
          <a:xfrm>
            <a:off x="1268413" y="2720975"/>
            <a:ext cx="4811712" cy="6186488"/>
          </a:xfrm>
          <a:prstGeom prst="rect">
            <a:avLst/>
          </a:prstGeom>
          <a:noFill/>
          <a:ln>
            <a:noFill/>
          </a:ln>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r>
              <a:rPr lang="fi-FI" altLang="fi-FI" sz="1200" dirty="0">
                <a:solidFill>
                  <a:srgbClr val="000000"/>
                </a:solidFill>
                <a:latin typeface="+mn-lt"/>
              </a:rPr>
              <a:t>Joukkue voi aina valita vapaasti lyöntijärjestyksen niin teellä, väylällä kuin viheriölläkin</a:t>
            </a:r>
          </a:p>
          <a:p>
            <a:pPr>
              <a:defRPr/>
            </a:pPr>
            <a:endParaRPr lang="fi-FI" altLang="fi-FI" sz="1200" dirty="0">
              <a:solidFill>
                <a:srgbClr val="000000"/>
              </a:solidFill>
              <a:latin typeface="+mn-lt"/>
            </a:endParaRPr>
          </a:p>
          <a:p>
            <a:pPr>
              <a:defRPr/>
            </a:pPr>
            <a:r>
              <a:rPr lang="fi-FI" altLang="fi-FI" sz="1200" dirty="0">
                <a:solidFill>
                  <a:srgbClr val="000000"/>
                </a:solidFill>
                <a:latin typeface="+mn-lt"/>
              </a:rPr>
              <a:t>Pelaajat lyövät avauksensa määritellyltä teeltä. Avauksien jälkeen joukkue valitsee pallon, jonka paikalta jatkavat peliä. Pallon paikka merkitään. Kukin pelaaja asettaa vuorollaan pallonsa aina mahdollisimman lähelle alkuperäistä merkittyä paikkaa ja lyö.</a:t>
            </a:r>
          </a:p>
          <a:p>
            <a:pPr>
              <a:defRPr/>
            </a:pPr>
            <a:r>
              <a:rPr lang="fi-FI" altLang="fi-FI" sz="1200" dirty="0">
                <a:solidFill>
                  <a:srgbClr val="000000"/>
                </a:solidFill>
                <a:latin typeface="+mn-lt"/>
              </a:rPr>
              <a:t>Pallon asemaa ei saa muuttaa. Eli esim. hiekkaesteestä lyötäessä pallon makuu palautetaan kaikille pelaajille (ennen omaa lyöntiä), samaksi mikä se oli merkityllä pallolla. Jos merkitty pallo oli jalanjäljessä, kaikki lyövät palloa jalanjäljestä. Jos pallo on </a:t>
            </a:r>
            <a:r>
              <a:rPr lang="fi-FI" altLang="fi-FI" sz="1200" dirty="0" err="1">
                <a:solidFill>
                  <a:srgbClr val="000000"/>
                </a:solidFill>
                <a:latin typeface="+mn-lt"/>
              </a:rPr>
              <a:t>raffissa</a:t>
            </a:r>
            <a:r>
              <a:rPr lang="fi-FI" altLang="fi-FI" sz="1200" dirty="0">
                <a:solidFill>
                  <a:srgbClr val="000000"/>
                </a:solidFill>
                <a:latin typeface="+mn-lt"/>
              </a:rPr>
              <a:t> ei voi tulle väylälle, jne.</a:t>
            </a:r>
          </a:p>
          <a:p>
            <a:pPr>
              <a:defRPr/>
            </a:pPr>
            <a:endParaRPr lang="fi-FI" altLang="fi-FI" sz="1200" dirty="0">
              <a:solidFill>
                <a:srgbClr val="000000"/>
              </a:solidFill>
              <a:latin typeface="+mn-lt"/>
            </a:endParaRPr>
          </a:p>
          <a:p>
            <a:pPr>
              <a:defRPr/>
            </a:pPr>
            <a:r>
              <a:rPr lang="fi-FI" altLang="fi-FI" sz="1200" dirty="0">
                <a:solidFill>
                  <a:srgbClr val="000000"/>
                </a:solidFill>
                <a:latin typeface="+mn-lt"/>
              </a:rPr>
              <a:t>Pallon paikka merkitään, ja joukkueen pelaajat puttaavat vuorotellen haluamassaan järjestyksessä. Joukkueen jäsenen putti lyöntiä saa seurata muut joukkueen jäsenet vapaasti mistä vaan. Myös puttilinjan jatkeelta pallon takaa.</a:t>
            </a:r>
          </a:p>
          <a:p>
            <a:pPr>
              <a:defRPr/>
            </a:pPr>
            <a:r>
              <a:rPr lang="fi-FI" altLang="fi-FI" sz="1200" dirty="0">
                <a:solidFill>
                  <a:srgbClr val="000000"/>
                </a:solidFill>
                <a:latin typeface="+mn-lt"/>
              </a:rPr>
              <a:t>HUOM: </a:t>
            </a:r>
          </a:p>
          <a:p>
            <a:pPr marL="457200">
              <a:defRPr/>
            </a:pPr>
            <a:r>
              <a:rPr lang="fi-FI" sz="1200" dirty="0">
                <a:latin typeface="+mn-lt"/>
                <a:ea typeface="Calibri" panose="020F0502020204030204" pitchFamily="34" charset="0"/>
              </a:rPr>
              <a:t>”</a:t>
            </a:r>
            <a:r>
              <a:rPr lang="fi-FI" sz="1200" b="1" dirty="0">
                <a:solidFill>
                  <a:srgbClr val="000000"/>
                </a:solidFill>
                <a:latin typeface="+mn-lt"/>
                <a:ea typeface="Calibri" panose="020F0502020204030204" pitchFamily="34" charset="0"/>
              </a:rPr>
              <a:t> </a:t>
            </a:r>
            <a:r>
              <a:rPr lang="fi-FI" sz="1200" b="1" i="1" dirty="0" err="1">
                <a:latin typeface="+mn-lt"/>
                <a:ea typeface="Calibri" panose="020F0502020204030204" pitchFamily="34" charset="0"/>
              </a:rPr>
              <a:t>Tap</a:t>
            </a:r>
            <a:r>
              <a:rPr lang="fi-FI" sz="1200" b="1" i="1" dirty="0">
                <a:latin typeface="+mn-lt"/>
                <a:ea typeface="Calibri" panose="020F0502020204030204" pitchFamily="34" charset="0"/>
              </a:rPr>
              <a:t>-in: </a:t>
            </a:r>
            <a:r>
              <a:rPr lang="fi-FI" sz="1200" i="1" dirty="0">
                <a:latin typeface="+mn-lt"/>
                <a:ea typeface="Calibri" panose="020F0502020204030204" pitchFamily="34" charset="0"/>
              </a:rPr>
              <a:t>Mikäli jonkun pelaajan pallo jää aivan reiän tuntumaan, voi hän käydä napauttamassa sen sisään ilman että toisen vuoro menee jatkaa samasta paikasta josta pallo lyötiin reiän viereen. </a:t>
            </a:r>
            <a:r>
              <a:rPr lang="fi-FI" sz="1200" b="1" i="1" dirty="0">
                <a:latin typeface="+mn-lt"/>
                <a:ea typeface="Calibri" panose="020F0502020204030204" pitchFamily="34" charset="0"/>
              </a:rPr>
              <a:t>Pallon paikka on merkittävä</a:t>
            </a:r>
            <a:r>
              <a:rPr lang="fi-FI" sz="1200" i="1" dirty="0">
                <a:latin typeface="+mn-lt"/>
                <a:ea typeface="Calibri" panose="020F0502020204030204" pitchFamily="34" charset="0"/>
              </a:rPr>
              <a:t>, koska joukkue on valinnut tämän pallon jatkopaikakseen tapauksessa missä kukaan jäljellä olevista pelaajista ei saa edellisestä paikasta vielä jäljellä olevaa puttiyritystään sisään.</a:t>
            </a:r>
            <a:endParaRPr lang="fi-FI" sz="1200" dirty="0">
              <a:latin typeface="+mn-lt"/>
              <a:ea typeface="Calibri" panose="020F0502020204030204" pitchFamily="34" charset="0"/>
            </a:endParaRPr>
          </a:p>
          <a:p>
            <a:pPr marL="457200">
              <a:defRPr/>
            </a:pPr>
            <a:r>
              <a:rPr lang="fi-FI" sz="1200" b="1" i="1" dirty="0">
                <a:latin typeface="+mn-lt"/>
                <a:ea typeface="Calibri" panose="020F0502020204030204" pitchFamily="34" charset="0"/>
              </a:rPr>
              <a:t>Jos ”</a:t>
            </a:r>
            <a:r>
              <a:rPr lang="fi-FI" sz="1200" b="1" i="1" dirty="0" err="1">
                <a:latin typeface="+mn-lt"/>
                <a:ea typeface="Calibri" panose="020F0502020204030204" pitchFamily="34" charset="0"/>
              </a:rPr>
              <a:t>tap</a:t>
            </a:r>
            <a:r>
              <a:rPr lang="fi-FI" sz="1200" b="1" i="1" dirty="0">
                <a:latin typeface="+mn-lt"/>
                <a:ea typeface="Calibri" panose="020F0502020204030204" pitchFamily="34" charset="0"/>
              </a:rPr>
              <a:t>-in” -pallon paikka on jätetty merkkaamatta</a:t>
            </a:r>
            <a:r>
              <a:rPr lang="fi-FI" sz="1200" i="1" dirty="0">
                <a:latin typeface="+mn-lt"/>
                <a:ea typeface="Calibri" panose="020F0502020204030204" pitchFamily="34" charset="0"/>
              </a:rPr>
              <a:t>, ja se menee ohi eikä kukaan jäljellä olevista pelaajista saa edellisestä paikasta vielä jäljellä olevaa puttiyritystään sisään, jatketaan peliä siitä paikasta mihin tuo ohi mennyt ”</a:t>
            </a:r>
            <a:r>
              <a:rPr lang="fi-FI" sz="1200" i="1" dirty="0" err="1">
                <a:latin typeface="+mn-lt"/>
                <a:ea typeface="Calibri" panose="020F0502020204030204" pitchFamily="34" charset="0"/>
              </a:rPr>
              <a:t>tap</a:t>
            </a:r>
            <a:r>
              <a:rPr lang="fi-FI" sz="1200" i="1" dirty="0">
                <a:latin typeface="+mn-lt"/>
                <a:ea typeface="Calibri" panose="020F0502020204030204" pitchFamily="34" charset="0"/>
              </a:rPr>
              <a:t>-in”-putti päätyi.</a:t>
            </a:r>
            <a:r>
              <a:rPr lang="fi-FI" sz="1200" dirty="0">
                <a:latin typeface="+mn-lt"/>
                <a:ea typeface="Calibri" panose="020F0502020204030204" pitchFamily="34" charset="0"/>
              </a:rPr>
              <a:t>”</a:t>
            </a:r>
            <a:endParaRPr lang="fi-FI" altLang="fi-FI" sz="1200" dirty="0">
              <a:solidFill>
                <a:srgbClr val="000000"/>
              </a:solidFill>
              <a:latin typeface="+mn-lt"/>
            </a:endParaRPr>
          </a:p>
          <a:p>
            <a:pPr>
              <a:defRPr/>
            </a:pPr>
            <a:r>
              <a:rPr lang="fi-FI" altLang="fi-FI" sz="1200" dirty="0">
                <a:solidFill>
                  <a:srgbClr val="000000"/>
                </a:solidFill>
                <a:latin typeface="+mn-lt"/>
              </a:rPr>
              <a:t>Jos joukkue joutuu lyömään varapallon, "valitaan pelaaja jonka pallolle varapallot lyödään". Merkitystä tällä on teeltä lyötäessä - eli "valitaan" miltä teeltä kaikki lyövät varapallon.</a:t>
            </a:r>
          </a:p>
        </p:txBody>
      </p:sp>
      <p:sp>
        <p:nvSpPr>
          <p:cNvPr id="3075" name="Suorakulmio 2">
            <a:extLst>
              <a:ext uri="{FF2B5EF4-FFF2-40B4-BE49-F238E27FC236}">
                <a16:creationId xmlns:a16="http://schemas.microsoft.com/office/drawing/2014/main" id="{31C2BE24-6392-F6D0-C539-D2E1B4DF513C}"/>
              </a:ext>
            </a:extLst>
          </p:cNvPr>
          <p:cNvSpPr>
            <a:spLocks noChangeArrowheads="1"/>
          </p:cNvSpPr>
          <p:nvPr/>
        </p:nvSpPr>
        <p:spPr bwMode="auto">
          <a:xfrm>
            <a:off x="244475" y="2720975"/>
            <a:ext cx="3429000" cy="581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i-FI" altLang="fi-FI" sz="1200">
                <a:solidFill>
                  <a:srgbClr val="000000"/>
                </a:solidFill>
              </a:rPr>
              <a:t>Lyöntijärjestys:</a:t>
            </a:r>
          </a:p>
          <a:p>
            <a:r>
              <a:rPr lang="fi-FI" altLang="fi-FI" sz="1200">
                <a:solidFill>
                  <a:srgbClr val="000000"/>
                </a:solidFill>
              </a:rPr>
              <a:t>  </a:t>
            </a:r>
          </a:p>
          <a:p>
            <a:endParaRPr lang="fi-FI" altLang="fi-FI" sz="1200">
              <a:solidFill>
                <a:srgbClr val="000000"/>
              </a:solidFill>
            </a:endParaRPr>
          </a:p>
          <a:p>
            <a:r>
              <a:rPr lang="fi-FI" altLang="fi-FI" sz="1200">
                <a:solidFill>
                  <a:srgbClr val="000000"/>
                </a:solidFill>
              </a:rPr>
              <a:t>Pelaaminen:</a:t>
            </a: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r>
              <a:rPr lang="fi-FI" altLang="fi-FI" sz="1200">
                <a:solidFill>
                  <a:srgbClr val="000000"/>
                </a:solidFill>
              </a:rPr>
              <a:t>Viheriöllä:</a:t>
            </a: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endParaRPr lang="fi-FI" altLang="fi-FI" sz="1200">
              <a:solidFill>
                <a:srgbClr val="000000"/>
              </a:solidFill>
            </a:endParaRPr>
          </a:p>
          <a:p>
            <a:r>
              <a:rPr lang="fi-FI" altLang="fi-FI" sz="1200">
                <a:solidFill>
                  <a:srgbClr val="000000"/>
                </a:solidFill>
              </a:rPr>
              <a:t>Varapallo:</a:t>
            </a:r>
          </a:p>
        </p:txBody>
      </p:sp>
      <p:sp>
        <p:nvSpPr>
          <p:cNvPr id="3076" name="Tekstiruutu 3">
            <a:extLst>
              <a:ext uri="{FF2B5EF4-FFF2-40B4-BE49-F238E27FC236}">
                <a16:creationId xmlns:a16="http://schemas.microsoft.com/office/drawing/2014/main" id="{26A22D79-323F-A230-AC81-9D9FECDD9495}"/>
              </a:ext>
            </a:extLst>
          </p:cNvPr>
          <p:cNvSpPr txBox="1">
            <a:spLocks noChangeArrowheads="1"/>
          </p:cNvSpPr>
          <p:nvPr/>
        </p:nvSpPr>
        <p:spPr bwMode="auto">
          <a:xfrm>
            <a:off x="1268413" y="2144713"/>
            <a:ext cx="4464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fi-FI" altLang="fi-FI" b="1"/>
              <a:t>Scramble peliohje:</a:t>
            </a:r>
          </a:p>
        </p:txBody>
      </p:sp>
    </p:spTree>
  </p:cSld>
  <p:clrMapOvr>
    <a:masterClrMapping/>
  </p:clrMapOvr>
</p:sld>
</file>

<file path=ppt/theme/theme1.xml><?xml version="1.0" encoding="utf-8"?>
<a:theme xmlns:a="http://schemas.openxmlformats.org/drawingml/2006/main" name="Mukautettu suunnittelumalli">
  <a:themeElements>
    <a:clrScheme name="Mukautettu suunnittelumall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ukautettu suunnittelumalli">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Mukautettu suunnittelumalli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ukautettu suunnittelumalli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ukautettu suunnittelumalli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ukautettu suunnittelumalli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ukautettu suunnittelumalli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ukautettu suunnittelumalli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ukautettu suunnittelumalli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ukautettu suunnittelumalli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ukautettu suunnittelumalli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ukautettu suunnittelumalli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ukautettu suunnittelumalli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ukautettu suunnittelumalli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304</TotalTime>
  <Words>477</Words>
  <Application>Microsoft Office PowerPoint</Application>
  <PresentationFormat>A4 Paper (210x297 mm)</PresentationFormat>
  <Paragraphs>91</Paragraphs>
  <Slides>2</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7" baseType="lpstr">
      <vt:lpstr>Arial</vt:lpstr>
      <vt:lpstr>Calibri</vt:lpstr>
      <vt:lpstr>Corbel</vt:lpstr>
      <vt:lpstr>Mukautettu suunnittelumalli</vt:lpstr>
      <vt:lpstr>CorelDRAW</vt:lpstr>
      <vt:lpstr>PowerPoint Presentation</vt:lpstr>
      <vt:lpstr>PowerPoint Presentation</vt:lpstr>
    </vt:vector>
  </TitlesOfParts>
  <Company>Mainostoimisto Mainos-WooDoo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Päppä</dc:creator>
  <cp:lastModifiedBy>Olli-Pekka Jaakola</cp:lastModifiedBy>
  <cp:revision>43</cp:revision>
  <cp:lastPrinted>2019-03-27T13:57:45Z</cp:lastPrinted>
  <dcterms:created xsi:type="dcterms:W3CDTF">2018-05-23T13:49:13Z</dcterms:created>
  <dcterms:modified xsi:type="dcterms:W3CDTF">2026-10-15T13:28:04Z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a2c642c-e968-4d36-8bca-c0d49e42fe05_Enabled">
    <vt:lpwstr>true</vt:lpwstr>
  </property>
  <property fmtid="{D5CDD505-2E9C-101B-9397-08002B2CF9AE}" pid="3" name="MSIP_Label_9a2c642c-e968-4d36-8bca-c0d49e42fe05_SetDate">
    <vt:lpwstr>2026-10-15T13:14:34Z</vt:lpwstr>
  </property>
  <property fmtid="{D5CDD505-2E9C-101B-9397-08002B2CF9AE}" pid="4" name="MSIP_Label_9a2c642c-e968-4d36-8bca-c0d49e42fe05_Method">
    <vt:lpwstr>Standard</vt:lpwstr>
  </property>
  <property fmtid="{D5CDD505-2E9C-101B-9397-08002B2CF9AE}" pid="5" name="MSIP_Label_9a2c642c-e968-4d36-8bca-c0d49e42fe05_Name">
    <vt:lpwstr>Eurofins Internal</vt:lpwstr>
  </property>
  <property fmtid="{D5CDD505-2E9C-101B-9397-08002B2CF9AE}" pid="6" name="MSIP_Label_9a2c642c-e968-4d36-8bca-c0d49e42fe05_SiteId">
    <vt:lpwstr>ab0679d5-5e2c-4b0f-8a6e-685a58e56283</vt:lpwstr>
  </property>
  <property fmtid="{D5CDD505-2E9C-101B-9397-08002B2CF9AE}" pid="7" name="MSIP_Label_9a2c642c-e968-4d36-8bca-c0d49e42fe05_ActionId">
    <vt:lpwstr>fd107d80-3c72-47f7-a7a7-7d2f2a52f79d</vt:lpwstr>
  </property>
  <property fmtid="{D5CDD505-2E9C-101B-9397-08002B2CF9AE}" pid="8" name="MSIP_Label_9a2c642c-e968-4d36-8bca-c0d49e42fe05_ContentBits">
    <vt:lpwstr>0</vt:lpwstr>
  </property>
  <property fmtid="{D5CDD505-2E9C-101B-9397-08002B2CF9AE}" pid="9" name="MSIP_Label_9a2c642c-e968-4d36-8bca-c0d49e42fe05_Tag">
    <vt:lpwstr>10, 3, 0, 1</vt:lpwstr>
  </property>
</Properties>
</file>